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56" r:id="rId5"/>
    <p:sldId id="268" r:id="rId6"/>
    <p:sldId id="263" r:id="rId7"/>
    <p:sldId id="267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32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jpg>
</file>

<file path=ppt/media/image5.pn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10/2/2021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10/2/2021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1940943"/>
            <a:ext cx="9144000" cy="2507457"/>
          </a:xfrm>
        </p:spPr>
        <p:txBody>
          <a:bodyPr>
            <a:normAutofit/>
          </a:bodyPr>
          <a:lstStyle/>
          <a:p>
            <a:r>
              <a:rPr lang="en-US" dirty="0"/>
              <a:t>Presented by:</a:t>
            </a:r>
          </a:p>
          <a:p>
            <a:r>
              <a:rPr lang="en-US" dirty="0"/>
              <a:t>Breaking Codes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>
            <a:normAutofit/>
          </a:bodyPr>
          <a:lstStyle/>
          <a:p>
            <a:r>
              <a:rPr lang="en-US" sz="5000" dirty="0"/>
              <a:t>Detect the flood – an all-in-one</a:t>
            </a:r>
            <a:br>
              <a:rPr lang="en-US" sz="5000" dirty="0"/>
            </a:br>
            <a:r>
              <a:rPr lang="en-US" sz="5000" dirty="0"/>
              <a:t> flood detection system</a:t>
            </a:r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D9802-1041-4EB0-8846-CE5811312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8347"/>
            <a:ext cx="10515600" cy="1325563"/>
          </a:xfrm>
        </p:spPr>
        <p:txBody>
          <a:bodyPr/>
          <a:lstStyle/>
          <a:p>
            <a:r>
              <a:rPr lang="en-US" dirty="0"/>
              <a:t>Why our project?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F782DC-4340-4383-BD66-7290CEAE5F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200" dirty="0"/>
              <a:t>Multiple Data Sources</a:t>
            </a:r>
            <a:endParaRPr lang="en-IN" sz="2200" dirty="0"/>
          </a:p>
        </p:txBody>
      </p:sp>
      <p:pic>
        <p:nvPicPr>
          <p:cNvPr id="14" name="Picture Placeholder 13">
            <a:extLst>
              <a:ext uri="{FF2B5EF4-FFF2-40B4-BE49-F238E27FC236}">
                <a16:creationId xmlns:a16="http://schemas.microsoft.com/office/drawing/2014/main" id="{609CCCDF-B301-43B4-8645-444E80F4E8CA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>
          <a:blip r:embed="rId2"/>
          <a:srcRect t="11146" b="11146"/>
          <a:stretch>
            <a:fillRect/>
          </a:stretch>
        </p:blipFill>
        <p:spPr/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909EEC-10D4-4E55-A924-4AFBAE6D91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68997" y="4431727"/>
            <a:ext cx="2930525" cy="576262"/>
          </a:xfrm>
        </p:spPr>
        <p:txBody>
          <a:bodyPr/>
          <a:lstStyle/>
          <a:p>
            <a:pPr algn="ctr"/>
            <a:r>
              <a:rPr lang="en-US" dirty="0"/>
              <a:t>A unique approach to tackle floods</a:t>
            </a:r>
            <a:endParaRPr lang="en-IN" dirty="0"/>
          </a:p>
        </p:txBody>
      </p:sp>
      <p:pic>
        <p:nvPicPr>
          <p:cNvPr id="16" name="Picture Placeholder 15" descr="A picture containing light&#10;&#10;Description automatically generated">
            <a:extLst>
              <a:ext uri="{FF2B5EF4-FFF2-40B4-BE49-F238E27FC236}">
                <a16:creationId xmlns:a16="http://schemas.microsoft.com/office/drawing/2014/main" id="{6A35FA0B-A149-451B-9F8B-46C36584874A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>
          <a:blip r:embed="rId3"/>
          <a:srcRect t="14382" b="14382"/>
          <a:stretch>
            <a:fillRect/>
          </a:stretch>
        </p:blipFill>
        <p:spPr/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83948E-0252-419A-8C25-9A0847A47D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Intuitive alerts to user</a:t>
            </a:r>
            <a:endParaRPr lang="en-IN" dirty="0"/>
          </a:p>
        </p:txBody>
      </p:sp>
      <p:pic>
        <p:nvPicPr>
          <p:cNvPr id="40" name="Picture 39" descr="Background pattern&#10;&#10;Description automatically generated">
            <a:extLst>
              <a:ext uri="{FF2B5EF4-FFF2-40B4-BE49-F238E27FC236}">
                <a16:creationId xmlns:a16="http://schemas.microsoft.com/office/drawing/2014/main" id="{159FA46A-C6D2-4332-BC7C-188DBC53E6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2540" y="1989211"/>
            <a:ext cx="2197256" cy="219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872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7A7D2-DDAD-4BAD-8E9D-27917471F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Modules of the system</a:t>
            </a:r>
            <a:endParaRPr lang="en-I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C1EAC-C6D0-424C-AD42-5A122A9FB8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Admin Portal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0CD3AE-B4AB-404C-B933-A14D7105502C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en-US" dirty="0"/>
              <a:t>An all-in-one system that provides insights such as Temperature, Precipitation, etc. for the metropolitan cities of India.</a:t>
            </a:r>
          </a:p>
          <a:p>
            <a:r>
              <a:rPr lang="en-US" dirty="0"/>
              <a:t>Can issue alerts for citizens, where if they fall in the certain radius, they are notified on SMS and WhatsApp messages</a:t>
            </a:r>
          </a:p>
          <a:p>
            <a:r>
              <a:rPr lang="en-US" dirty="0"/>
              <a:t>Can present detailed Satellite images for the affected areas where they can be downloaded for further detailed image-processing</a:t>
            </a:r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CF998F-4587-4C72-BC0B-E0322C2B8A9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Dam flood preventer</a:t>
            </a: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C4719D6-A422-44EA-B88C-04F7F7471753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en-US" dirty="0"/>
              <a:t>An IoT-based flood prevention system that checks the water levels of the dam. </a:t>
            </a:r>
          </a:p>
          <a:p>
            <a:r>
              <a:rPr lang="en-US" dirty="0"/>
              <a:t>if they exceed beyond the threshold, the administration is notified, and the system can take actions by itself on extreme circumstances.</a:t>
            </a:r>
            <a:endParaRPr lang="en-IN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03CECD4-A205-4B65-9307-64BA1196F37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29035" y="2283619"/>
            <a:ext cx="2932113" cy="576262"/>
          </a:xfrm>
        </p:spPr>
        <p:txBody>
          <a:bodyPr/>
          <a:lstStyle/>
          <a:p>
            <a:r>
              <a:rPr lang="en-US" dirty="0" err="1"/>
              <a:t>WeatherWiz</a:t>
            </a:r>
            <a:r>
              <a:rPr lang="en-US" dirty="0"/>
              <a:t>- </a:t>
            </a:r>
          </a:p>
          <a:p>
            <a:r>
              <a:rPr lang="en-US" dirty="0"/>
              <a:t>Rainfall predictor</a:t>
            </a:r>
            <a:endParaRPr lang="en-IN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E7CC93F-C5A6-4BB3-9847-B65FF21003D7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829035" y="2903537"/>
            <a:ext cx="2932113" cy="3589338"/>
          </a:xfrm>
        </p:spPr>
        <p:txBody>
          <a:bodyPr/>
          <a:lstStyle/>
          <a:p>
            <a:r>
              <a:rPr lang="en-US" dirty="0"/>
              <a:t>Analyses the rainfall data and predicts if the average rainfall per year can cause flooding or not.</a:t>
            </a:r>
          </a:p>
          <a:p>
            <a:r>
              <a:rPr lang="en-US" dirty="0"/>
              <a:t>Provides a yet other data source to detect the early occurrence of floods.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7501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C1816-CB52-4F8F-A6E0-1D93DA1B5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5400"/>
            <a:ext cx="10515600" cy="1325563"/>
          </a:xfrm>
        </p:spPr>
        <p:txBody>
          <a:bodyPr/>
          <a:lstStyle/>
          <a:p>
            <a:r>
              <a:rPr lang="en-US" dirty="0"/>
              <a:t>Technologies Used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DFEB7A-FB42-49DB-A999-337CD701F1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100" y="1241571"/>
            <a:ext cx="10233800" cy="5616429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IoT-based Dam flooding prevention system:</a:t>
            </a:r>
          </a:p>
          <a:p>
            <a:pPr lvl="1"/>
            <a:r>
              <a:rPr lang="en-US" dirty="0"/>
              <a:t>Arduino IDE (ESP8266), </a:t>
            </a:r>
          </a:p>
          <a:p>
            <a:pPr lvl="1"/>
            <a:r>
              <a:rPr lang="en-US" dirty="0" err="1"/>
              <a:t>ThingSpeak</a:t>
            </a:r>
            <a:r>
              <a:rPr lang="en-US" dirty="0"/>
              <a:t> by MathWorks (IoT-cloud detection system)</a:t>
            </a:r>
          </a:p>
          <a:p>
            <a:r>
              <a:rPr lang="en-US" dirty="0" err="1"/>
              <a:t>WeatherWiz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Python</a:t>
            </a:r>
          </a:p>
          <a:p>
            <a:pPr lvl="1"/>
            <a:r>
              <a:rPr lang="en-US" dirty="0"/>
              <a:t>Pandas, Scikit-learn</a:t>
            </a:r>
          </a:p>
          <a:p>
            <a:r>
              <a:rPr lang="en-US" dirty="0"/>
              <a:t>Frontend:</a:t>
            </a:r>
          </a:p>
          <a:p>
            <a:pPr lvl="1"/>
            <a:r>
              <a:rPr lang="en-US" dirty="0"/>
              <a:t>React, Bootstrap</a:t>
            </a:r>
          </a:p>
          <a:p>
            <a:r>
              <a:rPr lang="en-US" dirty="0"/>
              <a:t>Backend:</a:t>
            </a:r>
          </a:p>
          <a:p>
            <a:pPr lvl="1"/>
            <a:r>
              <a:rPr lang="en-US" dirty="0"/>
              <a:t>Node, Express.js, MongoDB.</a:t>
            </a:r>
          </a:p>
          <a:p>
            <a:r>
              <a:rPr lang="en-US" dirty="0"/>
              <a:t>Image Processing Model:</a:t>
            </a:r>
          </a:p>
          <a:p>
            <a:pPr lvl="1"/>
            <a:r>
              <a:rPr lang="en-US" dirty="0"/>
              <a:t>Python</a:t>
            </a:r>
          </a:p>
          <a:p>
            <a:pPr lvl="1"/>
            <a:r>
              <a:rPr lang="en-US" dirty="0"/>
              <a:t>OpenCV (Computer Vision)</a:t>
            </a:r>
          </a:p>
          <a:p>
            <a:r>
              <a:rPr lang="en-US" dirty="0"/>
              <a:t>Hosting:</a:t>
            </a:r>
          </a:p>
          <a:p>
            <a:pPr lvl="1"/>
            <a:r>
              <a:rPr lang="en-US" dirty="0"/>
              <a:t>Web app and Backend: Heroku</a:t>
            </a:r>
          </a:p>
          <a:p>
            <a:pPr lvl="1"/>
            <a:r>
              <a:rPr lang="en-US" dirty="0"/>
              <a:t>Database: MongoDB Atlas</a:t>
            </a:r>
          </a:p>
          <a:p>
            <a:r>
              <a:rPr lang="en-US" dirty="0"/>
              <a:t>Miscellaneous APIs:</a:t>
            </a:r>
          </a:p>
          <a:p>
            <a:pPr lvl="1"/>
            <a:r>
              <a:rPr lang="en-US" dirty="0" err="1"/>
              <a:t>MapBox</a:t>
            </a:r>
            <a:r>
              <a:rPr lang="en-US" dirty="0"/>
              <a:t> (to retrieve high-res satellite images)</a:t>
            </a:r>
          </a:p>
          <a:p>
            <a:pPr lvl="1"/>
            <a:r>
              <a:rPr lang="en-US" dirty="0" err="1"/>
              <a:t>WeatherAPI</a:t>
            </a:r>
            <a:r>
              <a:rPr lang="en-US" dirty="0"/>
              <a:t> (to retrieve climatic attributes for cities like temperature, pressure, etc.)</a:t>
            </a:r>
          </a:p>
          <a:p>
            <a:pPr lvl="1"/>
            <a:r>
              <a:rPr lang="en-US" dirty="0" err="1"/>
              <a:t>PositionStack</a:t>
            </a:r>
            <a:r>
              <a:rPr lang="en-US" dirty="0"/>
              <a:t> (to retrieve coordinates from Keywords)</a:t>
            </a:r>
          </a:p>
          <a:p>
            <a:pPr lvl="1"/>
            <a:r>
              <a:rPr lang="en-US" dirty="0"/>
              <a:t>Twilio (to broadcast WhatsApp and SMS messages)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990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0">
            <a:extLst>
              <a:ext uri="{FF2B5EF4-FFF2-40B4-BE49-F238E27FC236}">
                <a16:creationId xmlns:a16="http://schemas.microsoft.com/office/drawing/2014/main" id="{E2B9DC17-CAE4-4370-823A-96E8CB4B3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222625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2">
            <a:extLst>
              <a:ext uri="{FF2B5EF4-FFF2-40B4-BE49-F238E27FC236}">
                <a16:creationId xmlns:a16="http://schemas.microsoft.com/office/drawing/2014/main" id="{C7E453BC-8D1C-427C-9F9B-2B4912F7F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ln>
            <a:noFill/>
          </a:ln>
          <a:effectLst>
            <a:outerShdw blurRad="139700" dist="508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9AB1AB1A-8A90-4741-A4F3-0A9F40F8CF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77678" y="2627791"/>
            <a:ext cx="6235148" cy="3592034"/>
          </a:xfrm>
          <a:prstGeom prst="rect">
            <a:avLst/>
          </a:prstGeom>
        </p:spPr>
        <p:txBody>
          <a:bodyPr vert="horz" wrap="none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9600" b="0" kern="12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endParaRPr lang="en-US" dirty="0">
              <a:effectLst>
                <a:outerShdw blurRad="469900" dist="342900" dir="5400000" sy="-20000" rotWithShape="0">
                  <a:schemeClr val="bg1"/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2030F9-686F-42E9-9388-40FD51121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369" y="2908825"/>
            <a:ext cx="4941762" cy="3122106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lang="en-US" sz="61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WhatsApp/SMS notification of Alerts</a:t>
            </a:r>
          </a:p>
        </p:txBody>
      </p:sp>
      <p:sp>
        <p:nvSpPr>
          <p:cNvPr id="17" name="Rounded Rectangle 15">
            <a:extLst>
              <a:ext uri="{FF2B5EF4-FFF2-40B4-BE49-F238E27FC236}">
                <a16:creationId xmlns:a16="http://schemas.microsoft.com/office/drawing/2014/main" id="{5E92B561-42DB-47DB-9900-2204C376C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6820" y="484632"/>
            <a:ext cx="2685229" cy="3518880"/>
          </a:xfrm>
          <a:prstGeom prst="roundRect">
            <a:avLst>
              <a:gd name="adj" fmla="val 2028"/>
            </a:avLst>
          </a:prstGeom>
          <a:solidFill>
            <a:schemeClr val="tx1"/>
          </a:solidFill>
          <a:ln>
            <a:solidFill>
              <a:schemeClr val="accent1">
                <a:shade val="50000"/>
              </a:schemeClr>
            </a:solidFill>
          </a:ln>
          <a:effectLst>
            <a:innerShdw blurRad="127000" dist="127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E5250971-A40B-497B-931E-73B7B2A089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9664" y="642123"/>
            <a:ext cx="1435168" cy="3189263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4FA3B15-DA91-4B51-985B-CDD261A26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5700" y="484632"/>
            <a:ext cx="2241661" cy="2672306"/>
          </a:xfrm>
          <a:prstGeom prst="rect">
            <a:avLst/>
          </a:prstGeom>
          <a:solidFill>
            <a:schemeClr val="tx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F5CA9C8-5D01-4E32-8297-397A3F7CB0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86819" y="4164380"/>
            <a:ext cx="2713700" cy="21919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17">
            <a:extLst>
              <a:ext uri="{FF2B5EF4-FFF2-40B4-BE49-F238E27FC236}">
                <a16:creationId xmlns:a16="http://schemas.microsoft.com/office/drawing/2014/main" id="{44DD171D-321C-4F7E-8111-6CA1F4D72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462913" y="3336324"/>
            <a:ext cx="2244448" cy="3020025"/>
          </a:xfrm>
          <a:prstGeom prst="roundRect">
            <a:avLst>
              <a:gd name="adj" fmla="val 2028"/>
            </a:avLst>
          </a:prstGeom>
          <a:solidFill>
            <a:schemeClr val="tx1"/>
          </a:solidFill>
          <a:ln>
            <a:solidFill>
              <a:schemeClr val="accent1">
                <a:shade val="50000"/>
              </a:schemeClr>
            </a:solidFill>
          </a:ln>
          <a:effectLst>
            <a:innerShdw blurRad="127000" dist="127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96A2399-A012-4389-AEAE-C417E94833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6669" y="3492842"/>
            <a:ext cx="1212669" cy="2694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7435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3013E-A7BE-4AE3-B34A-7300CFE87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51E30-CBAB-4F61-9C75-1DD7B033A2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Affected users can be notified with the help of Bluetooth Clustering.</a:t>
            </a:r>
          </a:p>
          <a:p>
            <a:r>
              <a:rPr lang="en-US" dirty="0"/>
              <a:t>Hydroelectric stations can be deployed where the channels will open in the event of water rising.</a:t>
            </a:r>
          </a:p>
          <a:p>
            <a:r>
              <a:rPr lang="en-US" dirty="0"/>
              <a:t>Heatwave detection can be performed with the </a:t>
            </a:r>
            <a:r>
              <a:rPr lang="en-US"/>
              <a:t>same weather APIs.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3366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316FA-9CFF-403F-AF75-122838DDF2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137110-4011-4D64-8109-45C6E78F4F4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Team Breaking Codes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9087155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149</TotalTime>
  <Words>338</Words>
  <Application>Microsoft Office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Corbel</vt:lpstr>
      <vt:lpstr>Depth</vt:lpstr>
      <vt:lpstr>Detect the flood – an all-in-one  flood detection system</vt:lpstr>
      <vt:lpstr>Why our project?</vt:lpstr>
      <vt:lpstr>Modules of the system</vt:lpstr>
      <vt:lpstr>Technologies Used</vt:lpstr>
      <vt:lpstr>WhatsApp/SMS notification of Alerts</vt:lpstr>
      <vt:lpstr>Future Scope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 the flood – an all-in-one  flood detection system</dc:title>
  <dc:creator>ANASH MEHTA - 60003198003</dc:creator>
  <cp:lastModifiedBy>ANASH MEHTA - 60003198003</cp:lastModifiedBy>
  <cp:revision>3</cp:revision>
  <dcterms:created xsi:type="dcterms:W3CDTF">2021-10-02T08:19:11Z</dcterms:created>
  <dcterms:modified xsi:type="dcterms:W3CDTF">2021-10-02T12:58:19Z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